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5EAA2A-1C6A-42E0-BDFF-7CC31680FB2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4672F-8839-489A-9B79-5978762FC5F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DAA666-1147-4C3C-A172-B01EBE7C581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129BC4-E3D7-45B6-8179-A4DCB592C74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8B7FBB-6D84-40D3-8FB4-BDB23D3B39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D6E8206-2D1A-4557-8BA5-20E6B0F197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AEB039-84F4-416A-8944-1D582D6C55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266E6F-0B95-4654-9B6D-7F6FD8A3ED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F6F5B93-FD4E-4D10-ADF3-4C777EA925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B83D906-5430-43E7-9FC0-0CD48C515E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C10AB8-AC16-4CB7-B1CE-DB87F5787A5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A9B9DE-6780-4005-8C74-AD9969EEF0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C32AFC-41C2-4E5F-A3B4-9BCF687C96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02056D-90FA-4333-9CD4-93396CDB5E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4C97B4-F37B-4071-ADFF-284B87969B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1ACAB0-E756-45CE-A6FA-78F7127A64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672A4A-9E76-4F66-9E1E-257748D696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1FE1B1-032B-4C97-93CE-FA051CE1B7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C4D591E-C5A7-403C-B447-1479AB0AA6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66003E7-D809-4F3F-8834-D936C5E41D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D96296D-2D67-4148-9851-3828654F9A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FA11A31-171C-40EB-8C82-ECA7A0020A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90A899-2CD6-4212-9236-9179F3E6E1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5AC897-9C99-4F94-9FCB-9FF4E48BB9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CFC52B-2650-4010-B379-92AEC2CE1E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4641EDA-04D9-4415-94DC-61790C97DD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862F56-C861-4697-AF81-F2D3D74CD6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9F63DBD-CE8B-497C-9F00-B056FE13D1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914E79-5213-4FDF-B484-3EEE0B14BB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EBB01F-3D1F-4030-A0E9-9C14C7310F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EDD50B-2730-4A30-A945-8FBD4985EF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87D8C0-78AD-4300-A874-559F497228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D10C2AE-ABC7-45EE-9EE0-412A5EC6DB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079ECD-5AB7-4573-89DF-3549C40519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D405FFB-5FF1-4419-9A5E-538C5CC3FE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ED0565D-DEF7-47AF-A74F-8322C7606F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CA4E84C-1BD4-44D4-9398-A3D70E62FE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44E2391-5D17-40A0-AADD-271166FB39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DC03204-B66E-447D-8D51-8DF8790B95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4D69309-9FC2-4008-B091-8731B592F4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90EA8A6-B145-4732-909B-BC1F398FF2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AADF38E-2594-4E4C-ADA3-79696259BD0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1FF48C-9C86-4741-BFBE-7771ED57B26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1F7D356-EB28-453F-8BF6-870FCF4C97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7DF95E-89D1-404B-95B9-2AE1722ED3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C6F6023-085E-45B1-A19C-829E32F136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1FFC27D-CC41-4E7D-9A59-43BD9ED499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42EE35-AF41-4072-A91F-4740A7DD06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7D4CE15-BDD1-4D7C-9AF5-EA09BB15E7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0F090F-101C-4263-9B31-FD0E9469F4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9EAF458-11F8-460D-886D-112B3BB0239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5F9C44D-CC70-4512-B52C-01CB6C1E48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5E3A9AD-D076-4FF2-827C-EE9CC7E662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BC1BFA4-4E40-4903-8D38-E8BBC32852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C7C247D-F040-48DB-BA93-0F048723F95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68A095-52E8-4CFD-ACCB-80EE109154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13D45D5-7453-416D-8491-2DEFEAFA24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EEA5FA0-5593-4DE6-91AE-D07C72F923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802726D-4301-4E91-BD47-468DA39CF0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4D98FE6-8C42-4D52-A672-2189D753D6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3CDD1C0-7A8E-4878-A974-AC60BD9090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18AE717-B1CE-4E4A-BABA-08AD03B05BB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A1F7A97-8DD1-414B-BE75-C003815170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94CB6DD-AA2F-4620-8129-12260E5F0E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5003522-2FCF-453D-84FB-DAE43B8DED6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66524D4-50D3-44F8-8163-C842293BD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CA7D86-2D4D-4035-B6CA-89236FA621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752F2C9-8585-4F59-A2B2-E3F234341A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5BA51F6-19F7-4877-B93D-E3E7AB55E2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2BB815C-9404-4461-AAFC-02161817123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E09267-70C6-4D8C-A0A2-0D88CA4CCC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5260D8-33CA-4B6A-92C7-EAB039D24A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8400" cy="1184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29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31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1080" cy="2318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720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424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4400" cy="10695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23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160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F62C05-B4D8-40C2-A4C3-1EBA204F6749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004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08400" cy="1184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29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31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1960" cy="5812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3440" y="5475240"/>
            <a:ext cx="17953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53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23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79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965C19-0F23-4B88-B594-37A01C1A91A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004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8400" cy="1184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29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31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23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79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B82D32-A900-42E7-A66B-19ED71048BA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004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8400" cy="1184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29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31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23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79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C072FD-FF12-47D7-8D5F-2E27512F5456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004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08400" cy="11847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2920" cy="673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3120" cy="67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0880" cy="83088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23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796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DB5DE7-14DB-4FF4-B59E-6A21038F18B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004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03720" cy="11800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48240" cy="626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78440" cy="626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6200" cy="82620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0768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4328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85054E-D8ED-4738-A70A-E4234AD583B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35360" cy="35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91471352.mp4" TargetMode="External"/><Relationship Id="rId2" Type="http://schemas.microsoft.com/office/2007/relationships/media" Target="file:///home/anuarsantoyo/Downloads/391471352.mp4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video" Target="file:///home/anuarsantoyo/Downloads/263688783.mp4" TargetMode="External"/><Relationship Id="rId3" Type="http://schemas.microsoft.com/office/2007/relationships/media" Target="file:///home/anuarsantoyo/Downloads/263688783.mp4" TargetMode="External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74400086.mp4" TargetMode="External"/><Relationship Id="rId2" Type="http://schemas.microsoft.com/office/2007/relationships/media" Target="file:///home/anuarsantoyo/Downloads/374400086.mp4" TargetMode="Externa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868217099.mp4" TargetMode="External"/><Relationship Id="rId2" Type="http://schemas.microsoft.com/office/2007/relationships/media" Target="file:///home/anuarsantoyo/Downloads/1868217099.mp4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955109137.mp4" TargetMode="External"/><Relationship Id="rId2" Type="http://schemas.microsoft.com/office/2007/relationships/media" Target="file:///home/anuarsantoyo/Downloads/955109137.mp4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786272985.mp4" TargetMode="External"/><Relationship Id="rId2" Type="http://schemas.microsoft.com/office/2007/relationships/media" Target="file:///home/anuarsantoyo/Downloads/786272985.mp4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879797216.mp4" TargetMode="External"/><Relationship Id="rId2" Type="http://schemas.microsoft.com/office/2007/relationships/media" Target="file:///home/anuarsantoyo/Downloads/879797216.mp4" TargetMode="External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9000" cy="195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Evolutionary Algorithm framework for</a:t>
            </a:r>
            <a:br>
              <a:rPr sz="3600"/>
            </a:b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Controlling Strategies of a Batbot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9000" cy="133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Midterm presentation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alum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2022280136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Supervisor: Prof. ZHAN YUN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张云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2024/01/19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21"/>
          <p:cNvSpPr/>
          <p:nvPr/>
        </p:nvSpPr>
        <p:spPr>
          <a:xfrm>
            <a:off x="581040" y="43524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Force Analysis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PlaceHolder 28"/>
          <p:cNvSpPr/>
          <p:nvPr/>
        </p:nvSpPr>
        <p:spPr>
          <a:xfrm>
            <a:off x="457200" y="1617480"/>
            <a:ext cx="11884680" cy="44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increasing power to analyze average lift and resulting average force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29"/>
          <p:cNvSpPr/>
          <p:nvPr/>
        </p:nvSpPr>
        <p:spPr>
          <a:xfrm>
            <a:off x="457200" y="2414160"/>
            <a:ext cx="4341240" cy="44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so low force when flying has already been achieved?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→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wing foil does not generate lift in hovering.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Need to upgrade Batbot to achieve higher forces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9160" y="2743200"/>
            <a:ext cx="6908040" cy="388548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8"/>
          <p:cNvSpPr/>
          <p:nvPr/>
        </p:nvSpPr>
        <p:spPr>
          <a:xfrm>
            <a:off x="581400" y="43524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Batbot upgrade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5257800" y="2057400"/>
            <a:ext cx="2553120" cy="455256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541440" y="2052720"/>
            <a:ext cx="2552760" cy="434772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8001000" y="2057400"/>
            <a:ext cx="4113720" cy="45709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3429000" y="2743200"/>
            <a:ext cx="1371600" cy="360"/>
          </a:xfrm>
          <a:prstGeom prst="line">
            <a:avLst/>
          </a:prstGeom>
          <a:ln w="76320">
            <a:solidFill>
              <a:srgbClr val="55308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429000" y="2342160"/>
            <a:ext cx="13705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5308d"/>
                </a:solidFill>
                <a:latin typeface="Arial"/>
                <a:ea typeface="DejaVu Sans"/>
              </a:rPr>
              <a:t>UPGRADE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200400" y="3200400"/>
            <a:ext cx="182772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main gears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 Amp Electronic Speed Controller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 W DC Motor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Higher Flapping Amplitude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9"/>
          <p:cNvSpPr/>
          <p:nvPr/>
        </p:nvSpPr>
        <p:spPr>
          <a:xfrm>
            <a:off x="581040" y="43524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Dynamic Test-bench test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228600" y="2070000"/>
            <a:ext cx="5027040" cy="44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Safe multiple hovering tests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Realistic circumstances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Safe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If hovering, Batbot drawn to center, otherwise a force is measured.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With Hookes Law position known from force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9370440" y="1828800"/>
            <a:ext cx="2514600" cy="2088360"/>
          </a:xfrm>
          <a:prstGeom prst="rect">
            <a:avLst/>
          </a:prstGeom>
          <a:ln w="0">
            <a:noFill/>
          </a:ln>
        </p:spPr>
      </p:pic>
      <p:sp>
        <p:nvSpPr>
          <p:cNvPr id="360" name=""/>
          <p:cNvSpPr/>
          <p:nvPr/>
        </p:nvSpPr>
        <p:spPr>
          <a:xfrm>
            <a:off x="10287000" y="3971520"/>
            <a:ext cx="1225440" cy="36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9372600" y="4497840"/>
            <a:ext cx="2512440" cy="190080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10287000" y="6400800"/>
            <a:ext cx="135792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Position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5943600" y="1828800"/>
            <a:ext cx="2633040" cy="457128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09880" cy="100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Dynamic test-bench 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3429000" y="2743200"/>
            <a:ext cx="8453160" cy="394956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22"/>
          <p:cNvSpPr/>
          <p:nvPr/>
        </p:nvSpPr>
        <p:spPr>
          <a:xfrm>
            <a:off x="457200" y="1828800"/>
            <a:ext cx="113036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Experiments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Upgraded version of Batbot is capable of generating enough lift to hover.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2743200"/>
            <a:ext cx="2742480" cy="395136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0" y="6511680"/>
            <a:ext cx="1599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10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23"/>
          <p:cNvSpPr/>
          <p:nvPr/>
        </p:nvSpPr>
        <p:spPr>
          <a:xfrm>
            <a:off x="581400" y="43488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- Tied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424440" y="1942560"/>
            <a:ext cx="1176552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Batbot lifts and is relatively stable..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6720" y="2477880"/>
            <a:ext cx="6490080" cy="446940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4"/>
          <a:stretch/>
        </p:blipFill>
        <p:spPr>
          <a:xfrm>
            <a:off x="6400800" y="2514600"/>
            <a:ext cx="5789160" cy="439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24"/>
          <p:cNvSpPr/>
          <p:nvPr/>
        </p:nvSpPr>
        <p:spPr>
          <a:xfrm>
            <a:off x="581400" y="43488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- Rotation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457200" y="1942560"/>
            <a:ext cx="1176552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It is possible to control to a certain degree the rotation of the Batbot mid-flight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0" y="2858040"/>
            <a:ext cx="7210800" cy="4055040"/>
          </a:xfrm>
          <a:prstGeom prst="rect">
            <a:avLst/>
          </a:prstGeom>
          <a:ln w="0">
            <a:noFill/>
          </a:ln>
        </p:spPr>
      </p:pic>
      <p:sp>
        <p:nvSpPr>
          <p:cNvPr id="377" name=""/>
          <p:cNvSpPr/>
          <p:nvPr/>
        </p:nvSpPr>
        <p:spPr>
          <a:xfrm>
            <a:off x="0" y="6511680"/>
            <a:ext cx="13712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11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25"/>
          <p:cNvSpPr/>
          <p:nvPr/>
        </p:nvSpPr>
        <p:spPr>
          <a:xfrm>
            <a:off x="581400" y="43488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– free flight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57200" y="1942560"/>
            <a:ext cx="1176552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Initial free hand controlled hovering experiments as a starting point to be refined using the optimization algorithm.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92800" y="2858040"/>
            <a:ext cx="6906240" cy="388404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0" y="6511680"/>
            <a:ext cx="1142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12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26"/>
          <p:cNvSpPr/>
          <p:nvPr/>
        </p:nvSpPr>
        <p:spPr>
          <a:xfrm>
            <a:off x="581760" y="43488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Final steps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3" name="PlaceHolder 27"/>
          <p:cNvSpPr/>
          <p:nvPr/>
        </p:nvSpPr>
        <p:spPr>
          <a:xfrm>
            <a:off x="457200" y="1600200"/>
            <a:ext cx="11174400" cy="456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Further experiment with hand controlled hovering to tackle remaining challenges and gain insight in hovering in real situation.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Applied gained information to the Evolutionary Algorithm optimization to refine controlling method.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Integrate accelerometer and gyroscope to attempt self sustained hovering.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Analyze if Evolutionary Algorithm can be used to train robots that are complex to simulate.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4" name=""/>
          <p:cNvSpPr/>
          <p:nvPr/>
        </p:nvSpPr>
        <p:spPr>
          <a:xfrm>
            <a:off x="0" y="6511680"/>
            <a:ext cx="1142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13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9000" cy="195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 for your attention!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9000" cy="133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More than happy to answer any question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3560" cy="292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1680" cy="457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Static test-bench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Optimizer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Force Analysis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Dynamic test-bench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New Batbot Version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Final Stage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4560" cy="101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Static Test-bench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PlaceHolder 10"/>
          <p:cNvSpPr/>
          <p:nvPr/>
        </p:nvSpPr>
        <p:spPr>
          <a:xfrm>
            <a:off x="457200" y="1828800"/>
            <a:ext cx="11303640" cy="444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Difficulties and Solutions: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Microprocessor: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STM32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(C++)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PyBoard (Micro Python)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Communication: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Bluetooth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, </a:t>
            </a: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ESP8266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(Wifi)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Wireless UART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Sensors: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Load Sensors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(DAQ BSQ-JN-P8)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6 Axis Sensor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6852600" y="2386800"/>
            <a:ext cx="4575240" cy="332604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446880" y="2354760"/>
            <a:ext cx="5471280" cy="33580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6446880" y="2354760"/>
            <a:ext cx="5471280" cy="335808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229600" y="2286000"/>
            <a:ext cx="1920960" cy="342684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6402240" y="1684800"/>
            <a:ext cx="5484240" cy="517248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6402240" y="2117160"/>
            <a:ext cx="5484240" cy="415800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6402240" y="1684800"/>
            <a:ext cx="5484240" cy="517248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8"/>
          <a:stretch/>
        </p:blipFill>
        <p:spPr>
          <a:xfrm>
            <a:off x="6172200" y="1600200"/>
            <a:ext cx="5666040" cy="517248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9"/>
          <a:stretch/>
        </p:blipFill>
        <p:spPr>
          <a:xfrm>
            <a:off x="6172200" y="1944360"/>
            <a:ext cx="5666040" cy="433080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3"/>
          <p:cNvSpPr/>
          <p:nvPr/>
        </p:nvSpPr>
        <p:spPr>
          <a:xfrm>
            <a:off x="581040" y="435240"/>
            <a:ext cx="10114560" cy="10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EA to find controlling method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PlaceHolder 4"/>
          <p:cNvSpPr/>
          <p:nvPr/>
        </p:nvSpPr>
        <p:spPr>
          <a:xfrm>
            <a:off x="457200" y="1828800"/>
            <a:ext cx="113036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Main Idea: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Find the best movement of the hind-legs to reduce force in vertical direction.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43400" y="2484360"/>
            <a:ext cx="7312680" cy="414288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4343400" y="2483640"/>
            <a:ext cx="7342920" cy="4143600"/>
          </a:xfrm>
          <a:prstGeom prst="rect">
            <a:avLst/>
          </a:prstGeom>
          <a:ln w="0">
            <a:noFill/>
          </a:ln>
        </p:spPr>
      </p:pic>
      <p:sp>
        <p:nvSpPr>
          <p:cNvPr id="299" name="PlaceHolder 6"/>
          <p:cNvSpPr/>
          <p:nvPr/>
        </p:nvSpPr>
        <p:spPr>
          <a:xfrm>
            <a:off x="581040" y="435240"/>
            <a:ext cx="10114560" cy="10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EA to find controlling method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0" name="PlaceHolder 7"/>
          <p:cNvSpPr/>
          <p:nvPr/>
        </p:nvSpPr>
        <p:spPr>
          <a:xfrm>
            <a:off x="457200" y="1828800"/>
            <a:ext cx="11303640" cy="91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Main Idea: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Find the best movement of the hind-legs to reduce force in vertical direction.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PlaceHolder 8"/>
          <p:cNvSpPr/>
          <p:nvPr/>
        </p:nvSpPr>
        <p:spPr>
          <a:xfrm>
            <a:off x="457200" y="2743200"/>
            <a:ext cx="3884400" cy="38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Parameters: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middle point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middle point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amplitude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amplitude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Ellipse shape/direction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 rot="1391400">
            <a:off x="8944920" y="4619520"/>
            <a:ext cx="540360" cy="1422720"/>
          </a:xfrm>
          <a:prstGeom prst="ellipse">
            <a:avLst/>
          </a:prstGeom>
          <a:noFill/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9372600" y="4114800"/>
            <a:ext cx="2512440" cy="79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Gill Sans MT"/>
                <a:ea typeface="DejaVu Sans"/>
              </a:rPr>
              <a:t>(X, Y) mid. 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 flipH="1">
            <a:off x="9189720" y="4572000"/>
            <a:ext cx="1325880" cy="758880"/>
          </a:xfrm>
          <a:prstGeom prst="line">
            <a:avLst/>
          </a:prstGeom>
          <a:ln w="5724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V="1">
            <a:off x="8686800" y="4438800"/>
            <a:ext cx="914400" cy="1962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b" anchorCtr="1">
            <a:noAutofit/>
          </a:bodyPr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8458200" y="6400800"/>
            <a:ext cx="1530360" cy="42372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8229600" y="4572000"/>
            <a:ext cx="456120" cy="150732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5"/>
          <p:cNvSpPr/>
          <p:nvPr/>
        </p:nvSpPr>
        <p:spPr>
          <a:xfrm>
            <a:off x="581040" y="435240"/>
            <a:ext cx="10114560" cy="10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hardware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373040" y="3200400"/>
            <a:ext cx="1368360" cy="136836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465120" y="4654800"/>
            <a:ext cx="238428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- Python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 rot="5131200">
            <a:off x="2876400" y="2567160"/>
            <a:ext cx="1413360" cy="141336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 rot="16099800">
            <a:off x="5420520" y="2450520"/>
            <a:ext cx="1413360" cy="141336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3961440" y="2286720"/>
            <a:ext cx="221004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Wireless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6985080" y="1828800"/>
            <a:ext cx="4672800" cy="6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Batbot with PyBoard (MicroPython)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114800" y="5703120"/>
            <a:ext cx="2285280" cy="92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 ModBus Protocol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 rot="16200000">
            <a:off x="8172720" y="4287960"/>
            <a:ext cx="798480" cy="22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8686800" y="4344120"/>
            <a:ext cx="27284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Axis Measurements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4"/>
          <a:stretch/>
        </p:blipFill>
        <p:spPr>
          <a:xfrm>
            <a:off x="4488840" y="2743920"/>
            <a:ext cx="768240" cy="137088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5"/>
          <a:stretch/>
        </p:blipFill>
        <p:spPr>
          <a:xfrm>
            <a:off x="6985080" y="2278440"/>
            <a:ext cx="3072600" cy="172296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6"/>
          <a:stretch/>
        </p:blipFill>
        <p:spPr>
          <a:xfrm>
            <a:off x="7543800" y="4918320"/>
            <a:ext cx="2056680" cy="193968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 rot="1125600">
            <a:off x="3594240" y="5420520"/>
            <a:ext cx="3977280" cy="22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18560" y="2057400"/>
            <a:ext cx="7566480" cy="411264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9"/>
          <p:cNvSpPr/>
          <p:nvPr/>
        </p:nvSpPr>
        <p:spPr>
          <a:xfrm>
            <a:off x="581040" y="435600"/>
            <a:ext cx="10114560" cy="10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PlaceHolder 11"/>
          <p:cNvSpPr/>
          <p:nvPr/>
        </p:nvSpPr>
        <p:spPr>
          <a:xfrm>
            <a:off x="457200" y="1828800"/>
            <a:ext cx="3859200" cy="47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Workflow: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10 possible solutions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Test one by one and calculate score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Based on scores optimize and propose 10 new possible solutions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Repeat until convergence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2"/>
          <p:cNvSpPr/>
          <p:nvPr/>
        </p:nvSpPr>
        <p:spPr>
          <a:xfrm>
            <a:off x="581040" y="435600"/>
            <a:ext cx="10114560" cy="101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9" name="PlaceHolder 13"/>
          <p:cNvSpPr/>
          <p:nvPr/>
        </p:nvSpPr>
        <p:spPr>
          <a:xfrm>
            <a:off x="457200" y="1828800"/>
            <a:ext cx="3859200" cy="47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Results: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More accurate score calculation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Working EA optimization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Possible to find optimal solution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4280400" y="2080440"/>
            <a:ext cx="7604640" cy="386100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7135920" y="6258240"/>
            <a:ext cx="15487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Example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 flipV="1">
            <a:off x="11201400" y="2514600"/>
            <a:ext cx="36720" cy="1752840"/>
          </a:xfrm>
          <a:prstGeom prst="line">
            <a:avLst/>
          </a:prstGeom>
          <a:ln w="7632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>
            <a:off x="10287000" y="4267440"/>
            <a:ext cx="914400" cy="990360"/>
          </a:xfrm>
          <a:prstGeom prst="line">
            <a:avLst/>
          </a:prstGeom>
          <a:ln w="7632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 flipH="1" flipV="1">
            <a:off x="10744200" y="3886200"/>
            <a:ext cx="493920" cy="38124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4255560" y="1828800"/>
            <a:ext cx="7629480" cy="4850280"/>
          </a:xfrm>
          <a:prstGeom prst="rect">
            <a:avLst/>
          </a:prstGeom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4114800" y="1828800"/>
            <a:ext cx="7846560" cy="479844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4"/>
          <p:cNvSpPr/>
          <p:nvPr/>
        </p:nvSpPr>
        <p:spPr>
          <a:xfrm>
            <a:off x="288000" y="4867560"/>
            <a:ext cx="3859200" cy="47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Problem: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Optimization stagnates because mechanical limitation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5"/>
          <p:cNvSpPr/>
          <p:nvPr/>
        </p:nvSpPr>
        <p:spPr>
          <a:xfrm>
            <a:off x="581040" y="435240"/>
            <a:ext cx="10109880" cy="100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Force Analysis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PlaceHolder 16"/>
          <p:cNvSpPr/>
          <p:nvPr/>
        </p:nvSpPr>
        <p:spPr>
          <a:xfrm>
            <a:off x="457200" y="1617480"/>
            <a:ext cx="11884680" cy="44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increasing power to analyze average lift and resulting average force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4800600" y="2848680"/>
            <a:ext cx="7312680" cy="3549960"/>
          </a:xfrm>
          <a:prstGeom prst="rect">
            <a:avLst/>
          </a:prstGeom>
          <a:ln w="0">
            <a:noFill/>
          </a:ln>
        </p:spPr>
      </p:pic>
      <p:sp>
        <p:nvSpPr>
          <p:cNvPr id="342" name="PlaceHolder 17"/>
          <p:cNvSpPr/>
          <p:nvPr/>
        </p:nvSpPr>
        <p:spPr>
          <a:xfrm>
            <a:off x="457200" y="2414160"/>
            <a:ext cx="4341240" cy="444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so far from 6.7N when flying has already been achieved?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0" y="6511680"/>
            <a:ext cx="914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Page 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4685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2024-01-19T09:57:36Z</dcterms:modified>
  <cp:revision>1197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